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" ContentType="application/vnd.ms-powerpoint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3" r:id="rId3"/>
    <p:sldId id="275" r:id="rId4"/>
    <p:sldId id="274" r:id="rId5"/>
    <p:sldId id="257" r:id="rId6"/>
    <p:sldId id="258" r:id="rId7"/>
    <p:sldId id="259" r:id="rId8"/>
    <p:sldId id="260" r:id="rId9"/>
    <p:sldId id="263" r:id="rId10"/>
    <p:sldId id="271" r:id="rId11"/>
    <p:sldId id="261" r:id="rId12"/>
    <p:sldId id="262" r:id="rId13"/>
    <p:sldId id="265" r:id="rId14"/>
    <p:sldId id="264" r:id="rId15"/>
    <p:sldId id="272" r:id="rId16"/>
    <p:sldId id="276" r:id="rId17"/>
    <p:sldId id="279" r:id="rId18"/>
    <p:sldId id="280" r:id="rId19"/>
    <p:sldId id="282" r:id="rId20"/>
    <p:sldId id="266" r:id="rId21"/>
    <p:sldId id="28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99FF99"/>
    <a:srgbClr val="FFFF99"/>
    <a:srgbClr val="CCFFFF"/>
    <a:srgbClr val="66FFFF"/>
    <a:srgbClr val="6AAA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735" autoAdjust="0"/>
    <p:restoredTop sz="94660"/>
  </p:normalViewPr>
  <p:slideViewPr>
    <p:cSldViewPr>
      <p:cViewPr varScale="1">
        <p:scale>
          <a:sx n="87" d="100"/>
          <a:sy n="87" d="100"/>
        </p:scale>
        <p:origin x="93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BD7839-AB00-4C07-9CC4-131951EA06B7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98C9DB-D977-4210-BA6C-4890D14110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658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8C9DB-D977-4210-BA6C-4890D14110E4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12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5C15-2664-4126-8965-E02655E6D6EB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3F40-7C8B-4894-94EA-3D6EE44B55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5C15-2664-4126-8965-E02655E6D6EB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3F40-7C8B-4894-94EA-3D6EE44B55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5C15-2664-4126-8965-E02655E6D6EB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3F40-7C8B-4894-94EA-3D6EE44B55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5C15-2664-4126-8965-E02655E6D6EB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3F40-7C8B-4894-94EA-3D6EE44B55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5C15-2664-4126-8965-E02655E6D6EB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3F40-7C8B-4894-94EA-3D6EE44B55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5C15-2664-4126-8965-E02655E6D6EB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3F40-7C8B-4894-94EA-3D6EE44B55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5C15-2664-4126-8965-E02655E6D6EB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3F40-7C8B-4894-94EA-3D6EE44B55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5C15-2664-4126-8965-E02655E6D6EB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3F40-7C8B-4894-94EA-3D6EE44B55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5C15-2664-4126-8965-E02655E6D6EB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3F40-7C8B-4894-94EA-3D6EE44B55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5C15-2664-4126-8965-E02655E6D6EB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3F40-7C8B-4894-94EA-3D6EE44B55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5C15-2664-4126-8965-E02655E6D6EB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3F40-7C8B-4894-94EA-3D6EE44B55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F5C15-2664-4126-8965-E02655E6D6EB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43F40-7C8B-4894-94EA-3D6EE44B554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3.jpeg"/><Relationship Id="rId5" Type="http://schemas.openxmlformats.org/officeDocument/2006/relationships/image" Target="../media/image2.emf"/><Relationship Id="rId4" Type="http://schemas.openxmlformats.org/officeDocument/2006/relationships/oleObject" Target="../embeddings/____________Microsoft_PowerPoint_97_20039.ppt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4.jpeg"/><Relationship Id="rId5" Type="http://schemas.openxmlformats.org/officeDocument/2006/relationships/image" Target="../media/image2.emf"/><Relationship Id="rId4" Type="http://schemas.openxmlformats.org/officeDocument/2006/relationships/oleObject" Target="../embeddings/____________Microsoft_PowerPoint_97_200310.ppt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5.jpeg"/><Relationship Id="rId5" Type="http://schemas.openxmlformats.org/officeDocument/2006/relationships/image" Target="../media/image2.emf"/><Relationship Id="rId4" Type="http://schemas.openxmlformats.org/officeDocument/2006/relationships/oleObject" Target="../embeddings/____________Microsoft_PowerPoint_97_200311.ppt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6.jpeg"/><Relationship Id="rId5" Type="http://schemas.openxmlformats.org/officeDocument/2006/relationships/image" Target="../media/image2.emf"/><Relationship Id="rId4" Type="http://schemas.openxmlformats.org/officeDocument/2006/relationships/oleObject" Target="../embeddings/____________Microsoft_PowerPoint_97_200312.ppt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7.jpeg"/><Relationship Id="rId5" Type="http://schemas.openxmlformats.org/officeDocument/2006/relationships/image" Target="../media/image2.emf"/><Relationship Id="rId4" Type="http://schemas.openxmlformats.org/officeDocument/2006/relationships/oleObject" Target="../embeddings/____________Microsoft_PowerPoint_97_200313.ppt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8.jpeg"/><Relationship Id="rId5" Type="http://schemas.openxmlformats.org/officeDocument/2006/relationships/image" Target="../media/image2.emf"/><Relationship Id="rId4" Type="http://schemas.openxmlformats.org/officeDocument/2006/relationships/oleObject" Target="../embeddings/____________Microsoft_PowerPoint_97_200314.ppt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9.gif"/><Relationship Id="rId5" Type="http://schemas.openxmlformats.org/officeDocument/2006/relationships/image" Target="../media/image2.emf"/><Relationship Id="rId4" Type="http://schemas.openxmlformats.org/officeDocument/2006/relationships/oleObject" Target="../embeddings/____________Microsoft_PowerPoint_97_200315.ppt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oleObject" Target="../embeddings/oleObject16.bin"/><Relationship Id="rId7" Type="http://schemas.openxmlformats.org/officeDocument/2006/relationships/image" Target="../media/image22.jpe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emf"/><Relationship Id="rId10" Type="http://schemas.openxmlformats.org/officeDocument/2006/relationships/image" Target="../media/image25.jpeg"/><Relationship Id="rId4" Type="http://schemas.openxmlformats.org/officeDocument/2006/relationships/oleObject" Target="../embeddings/____________Microsoft_PowerPoint_97_200316.ppt"/><Relationship Id="rId9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28.jpeg"/><Relationship Id="rId5" Type="http://schemas.openxmlformats.org/officeDocument/2006/relationships/image" Target="../media/image20.emf"/><Relationship Id="rId4" Type="http://schemas.openxmlformats.org/officeDocument/2006/relationships/oleObject" Target="../embeddings/____________Microsoft_PowerPoint_97_200317.ppt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0.png"/><Relationship Id="rId5" Type="http://schemas.openxmlformats.org/officeDocument/2006/relationships/image" Target="../media/image20.emf"/><Relationship Id="rId4" Type="http://schemas.openxmlformats.org/officeDocument/2006/relationships/oleObject" Target="../embeddings/____________Microsoft_PowerPoint_97_200318.ppt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2.emf"/><Relationship Id="rId4" Type="http://schemas.openxmlformats.org/officeDocument/2006/relationships/oleObject" Target="../embeddings/____________Microsoft_PowerPoint_97_20031.ppt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oleObject" Target="../embeddings/oleObject19.bin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2.emf"/><Relationship Id="rId10" Type="http://schemas.openxmlformats.org/officeDocument/2006/relationships/image" Target="../media/image36.jpeg"/><Relationship Id="rId4" Type="http://schemas.openxmlformats.org/officeDocument/2006/relationships/oleObject" Target="../embeddings/____________Microsoft_PowerPoint_97_200319.ppt"/><Relationship Id="rId9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oleObject" Target="../embeddings/oleObject20.bin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2.emf"/><Relationship Id="rId10" Type="http://schemas.openxmlformats.org/officeDocument/2006/relationships/image" Target="../media/image42.jpeg"/><Relationship Id="rId4" Type="http://schemas.openxmlformats.org/officeDocument/2006/relationships/oleObject" Target="../embeddings/____________Microsoft_PowerPoint_97_200320.ppt"/><Relationship Id="rId9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emf"/><Relationship Id="rId4" Type="http://schemas.openxmlformats.org/officeDocument/2006/relationships/oleObject" Target="../embeddings/____________Microsoft_PowerPoint_97_20032.ppt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.emf"/><Relationship Id="rId4" Type="http://schemas.openxmlformats.org/officeDocument/2006/relationships/oleObject" Target="../embeddings/____________Microsoft_PowerPoint_97_20033.ppt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oleObject" Target="../embeddings/oleObject4.bin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oleObject" Target="../embeddings/____________Microsoft_PowerPoint_97_20034.ppt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.emf"/><Relationship Id="rId5" Type="http://schemas.openxmlformats.org/officeDocument/2006/relationships/oleObject" Target="../embeddings/____________Microsoft_PowerPoint_97_20035.ppt"/><Relationship Id="rId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.jpeg"/><Relationship Id="rId5" Type="http://schemas.openxmlformats.org/officeDocument/2006/relationships/image" Target="../media/image2.emf"/><Relationship Id="rId4" Type="http://schemas.openxmlformats.org/officeDocument/2006/relationships/oleObject" Target="../embeddings/____________Microsoft_PowerPoint_97_20036.ppt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1.jpeg"/><Relationship Id="rId5" Type="http://schemas.openxmlformats.org/officeDocument/2006/relationships/image" Target="../media/image2.emf"/><Relationship Id="rId4" Type="http://schemas.openxmlformats.org/officeDocument/2006/relationships/oleObject" Target="../embeddings/____________Microsoft_PowerPoint_97_20037.ppt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2.jpeg"/><Relationship Id="rId5" Type="http://schemas.openxmlformats.org/officeDocument/2006/relationships/image" Target="../media/image2.emf"/><Relationship Id="rId4" Type="http://schemas.openxmlformats.org/officeDocument/2006/relationships/oleObject" Target="../embeddings/____________Microsoft_PowerPoint_97_20038.ppt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шаблоны презентаций\69779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15299"/>
            <a:ext cx="7772400" cy="322740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Развитие мелкой моторики у детей младшего дошкольного возраста посредством использования нетрадиционной техники изобразительной деятельности</a:t>
            </a:r>
            <a:endParaRPr lang="ru-RU" sz="3600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5301208"/>
            <a:ext cx="4572000" cy="12531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Подготовила: Белоусова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Татьяна </a:t>
            </a:r>
            <a:r>
              <a:rPr lang="ru-RU" dirty="0" err="1" smtClean="0">
                <a:latin typeface="Times New Roman"/>
                <a:ea typeface="Calibri"/>
                <a:cs typeface="Times New Roman"/>
              </a:rPr>
              <a:t>Кимовна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 </a:t>
            </a:r>
          </a:p>
          <a:p>
            <a:pPr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</a:pPr>
            <a:r>
              <a:rPr lang="ru-RU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воспитатель младшей группы </a:t>
            </a:r>
          </a:p>
          <a:p>
            <a:pPr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</a:pPr>
            <a:r>
              <a:rPr lang="ru-RU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МБДОУ «Детский сад №18»</a:t>
            </a:r>
            <a:endParaRPr lang="ru-RU" sz="1400" dirty="0"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30" name="Object 2"/>
          <p:cNvGraphicFramePr>
            <a:graphicFrameLocks noChangeAspect="1"/>
          </p:cNvGraphicFramePr>
          <p:nvPr/>
        </p:nvGraphicFramePr>
        <p:xfrm>
          <a:off x="-2381" y="-992"/>
          <a:ext cx="9146381" cy="6858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5" name="Презентация" r:id="rId4" imgW="4570541" imgH="3427323" progId="PowerPoint.Show.8">
                  <p:embed/>
                </p:oleObj>
              </mc:Choice>
              <mc:Fallback>
                <p:oleObj name="Презентация" r:id="rId4" imgW="4570541" imgH="3427323" progId="PowerPoint.Show.8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381" y="-992"/>
                        <a:ext cx="9146381" cy="68589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980728"/>
            <a:ext cx="4248472" cy="514543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Рисование с помощью трубочки (выдувание)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Материалы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гуашь разного цвета, кисти, трафареты, бумага любого цвета, трубочки.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Способ получения изображения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воспитатель разводит немного краски и наливает ее на бумагу, ребенок берет трубочку и выдувает любой узор (или выдувает краску согласно художественному замыслу).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980728"/>
            <a:ext cx="3168352" cy="48890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0" y="-992"/>
          <a:ext cx="9144000" cy="6857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3" name="Презентация" r:id="rId4" imgW="4570541" imgH="3427323" progId="PowerPoint.Show.8">
                  <p:embed/>
                </p:oleObj>
              </mc:Choice>
              <mc:Fallback>
                <p:oleObj name="Презентация" r:id="rId4" imgW="4570541" imgH="3427323" progId="PowerPoint.Show.8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992"/>
                        <a:ext cx="9144000" cy="68572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3900486" cy="5626121"/>
          </a:xfrm>
        </p:spPr>
        <p:txBody>
          <a:bodyPr/>
          <a:lstStyle/>
          <a:p>
            <a:pPr lvl="0" algn="ctr">
              <a:lnSpc>
                <a:spcPct val="150000"/>
              </a:lnSpc>
              <a:buNone/>
            </a:pPr>
            <a:r>
              <a:rPr lang="ru-RU" sz="2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Скатывание бумаги.</a:t>
            </a:r>
          </a:p>
          <a:p>
            <a:pPr lvl="0">
              <a:lnSpc>
                <a:spcPct val="150000"/>
              </a:lnSpc>
              <a:buNone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материалы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цветная бумага или салфетки, клей, картон, трафареты.</a:t>
            </a:r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способ получения изображения: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ребенок мнет в руках бумагу, пока она не станет мягкой. Затем скатывает из нее шарик. После этого бумажный комочек опускается в клей и приклеивается на основу.</a:t>
            </a:r>
          </a:p>
          <a:p>
            <a:endParaRPr lang="ru-RU" dirty="0"/>
          </a:p>
        </p:txBody>
      </p:sp>
      <p:pic>
        <p:nvPicPr>
          <p:cNvPr id="6" name="Picture 2" descr="F:\фото группы\WP_20150313_0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836712"/>
            <a:ext cx="3168352" cy="51768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6324052"/>
              </p:ext>
            </p:extLst>
          </p:nvPr>
        </p:nvGraphicFramePr>
        <p:xfrm>
          <a:off x="0" y="0"/>
          <a:ext cx="9144000" cy="6857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7" name="Презентация" r:id="rId4" imgW="4570541" imgH="3427323" progId="PowerPoint.Show.8">
                  <p:embed/>
                </p:oleObj>
              </mc:Choice>
              <mc:Fallback>
                <p:oleObj name="Презентация" r:id="rId4" imgW="4570541" imgH="3427323" progId="PowerPoint.Show.8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72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42918"/>
            <a:ext cx="3543296" cy="5483245"/>
          </a:xfrm>
        </p:spPr>
        <p:txBody>
          <a:bodyPr>
            <a:normAutofit fontScale="92500"/>
          </a:bodyPr>
          <a:lstStyle/>
          <a:p>
            <a:pPr lvl="0">
              <a:lnSpc>
                <a:spcPct val="150000"/>
              </a:lnSpc>
              <a:buNone/>
            </a:pPr>
            <a:r>
              <a:rPr lang="ru-RU" sz="30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Аппликация крупой и цветной солью.</a:t>
            </a:r>
          </a:p>
          <a:p>
            <a:pPr>
              <a:lnSpc>
                <a:spcPct val="150000"/>
              </a:lnSpc>
              <a:buNone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материалы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различные виды круп, цветная соль, клей, картон, кисть.</a:t>
            </a:r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способ получения изображения: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нарисованный трафарет ребенок смазывает клеем с помощью кисти и посыпает фигуру цветной солью или крупой.</a:t>
            </a:r>
          </a:p>
          <a:p>
            <a:endParaRPr lang="ru-RU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1000108"/>
            <a:ext cx="3168352" cy="50006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-2381" y="-992"/>
          <a:ext cx="9146381" cy="6858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7" name="Презентация" r:id="rId4" imgW="4570541" imgH="3427323" progId="PowerPoint.Show.8">
                  <p:embed/>
                </p:oleObj>
              </mc:Choice>
              <mc:Fallback>
                <p:oleObj name="Презентация" r:id="rId4" imgW="4570541" imgH="3427323" progId="PowerPoint.Show.8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381" y="-992"/>
                        <a:ext cx="9146381" cy="68589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857232"/>
            <a:ext cx="3744416" cy="5268931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buNone/>
            </a:pPr>
            <a:r>
              <a:rPr lang="ru-RU" sz="30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Рисование ватными палочками.</a:t>
            </a:r>
          </a:p>
          <a:p>
            <a:pPr>
              <a:lnSpc>
                <a:spcPct val="150000"/>
              </a:lnSpc>
              <a:buNone/>
            </a:pP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Материалы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: ватные палочки, гуашь любого цвета, лист бумаги, трафареты и контуры.</a:t>
            </a:r>
          </a:p>
          <a:p>
            <a:pPr>
              <a:lnSpc>
                <a:spcPct val="150000"/>
              </a:lnSpc>
              <a:buNone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Способ получения изображения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ребенок обмакивает ватную палочку в краску и наносит точечные отпечатки на бумагу.</a:t>
            </a:r>
          </a:p>
          <a:p>
            <a:pPr>
              <a:lnSpc>
                <a:spcPct val="150000"/>
              </a:lnSpc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1000108"/>
            <a:ext cx="3240930" cy="50006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0" y="-992"/>
          <a:ext cx="9144000" cy="6857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3" name="Презентация" r:id="rId4" imgW="4570541" imgH="3427323" progId="PowerPoint.Show.8">
                  <p:embed/>
                </p:oleObj>
              </mc:Choice>
              <mc:Fallback>
                <p:oleObj name="Презентация" r:id="rId4" imgW="4570541" imgH="3427323" progId="PowerPoint.Show.8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992"/>
                        <a:ext cx="9144000" cy="68572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3971924" cy="607223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sz="33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Монотипия предметная.</a:t>
            </a:r>
          </a:p>
          <a:p>
            <a:pPr>
              <a:lnSpc>
                <a:spcPct val="150000"/>
              </a:lnSpc>
              <a:buNone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Материалы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плотная бумага любого цвета, кисти, гуашь или акварель.</a:t>
            </a:r>
          </a:p>
          <a:p>
            <a:pPr>
              <a:lnSpc>
                <a:spcPct val="150000"/>
              </a:lnSpc>
              <a:buNone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Способ получения изображения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ребенок складывает лист бумаги вдвое и на одной его половине рисует половину изображаемого предмета 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(предметы выбираются симметричные)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После рисования каждой части предмета, пока не высохла краска, лист снова складывается пополам для получения отпечатка. Затем изображение можно украсить, также складывая лист после рисования нескольких украшений.</a:t>
            </a:r>
          </a:p>
          <a:p>
            <a:endParaRPr lang="ru-RU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980728"/>
            <a:ext cx="2952328" cy="50006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4" name="Object 2"/>
          <p:cNvGraphicFramePr>
            <a:graphicFrameLocks noChangeAspect="1"/>
          </p:cNvGraphicFramePr>
          <p:nvPr/>
        </p:nvGraphicFramePr>
        <p:xfrm>
          <a:off x="0" y="0"/>
          <a:ext cx="9144000" cy="6857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9" name="Презентация" r:id="rId4" imgW="4570541" imgH="3427323" progId="PowerPoint.Show.8">
                  <p:embed/>
                </p:oleObj>
              </mc:Choice>
              <mc:Fallback>
                <p:oleObj name="Презентация" r:id="rId4" imgW="4570541" imgH="3427323" progId="PowerPoint.Show.8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72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794"/>
            <a:ext cx="3757610" cy="534036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endParaRPr lang="ru-RU" sz="2800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Материалы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пластилин любого цвета, бумага, картон, влажные салфетки, трафареты.</a:t>
            </a:r>
          </a:p>
          <a:p>
            <a:pPr>
              <a:buNone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Способ получения изображения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Ребенок рисует на плотной бумаге изображение, дополняя отдельные детали пластилином (размазывая его подушечками) или отщипывает небольшие кусочки пластилина и заполняет трафарет.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980728"/>
            <a:ext cx="3025476" cy="48577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8135401"/>
              </p:ext>
            </p:extLst>
          </p:nvPr>
        </p:nvGraphicFramePr>
        <p:xfrm>
          <a:off x="0" y="0"/>
          <a:ext cx="9146381" cy="6858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9" name="Презентация" r:id="rId4" imgW="4570541" imgH="3427323" progId="PowerPoint.Show.8">
                  <p:embed/>
                </p:oleObj>
              </mc:Choice>
              <mc:Fallback>
                <p:oleObj name="Презентация" r:id="rId4" imgW="4570541" imgH="3427323" progId="PowerPoint.Show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6381" cy="68589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Содержимое 2"/>
          <p:cNvSpPr txBox="1">
            <a:spLocks/>
          </p:cNvSpPr>
          <p:nvPr/>
        </p:nvSpPr>
        <p:spPr>
          <a:xfrm>
            <a:off x="179512" y="332656"/>
            <a:ext cx="8435280" cy="1152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2164904" y="188639"/>
            <a:ext cx="4464496" cy="720080"/>
          </a:xfrm>
          <a:prstGeom prst="round2DiagRect">
            <a:avLst/>
          </a:prstGeom>
          <a:solidFill>
            <a:srgbClr val="CCFFFF"/>
          </a:solidFill>
          <a:ln>
            <a:solidFill>
              <a:srgbClr val="6AAAA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мелкой моторики </a:t>
            </a:r>
            <a:endParaRPr lang="ru-RU" sz="2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539552" y="1246102"/>
            <a:ext cx="3240360" cy="3191009"/>
          </a:xfrm>
          <a:prstGeom prst="round2Diag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Рисование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пальчиками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ладошками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штампами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с помощью трубочки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ватными палочками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монотипия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и другие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4428664" y="1916832"/>
            <a:ext cx="3455703" cy="2164626"/>
          </a:xfrm>
          <a:prstGeom prst="round2DiagRect">
            <a:avLst/>
          </a:prstGeom>
          <a:solidFill>
            <a:srgbClr val="99FF99"/>
          </a:solidFill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Лепка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   из солёного теста</a:t>
            </a:r>
          </a:p>
          <a:p>
            <a:pPr marL="342900" indent="-342900">
              <a:buFontTx/>
              <a:buChar char="-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«Волшебный песок»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«Радужный песок»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пена для бритья + сода</a:t>
            </a: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3569829" y="4581128"/>
            <a:ext cx="4746585" cy="1872208"/>
          </a:xfrm>
          <a:prstGeom prst="round2DiagRect">
            <a:avLst/>
          </a:prstGeom>
          <a:solidFill>
            <a:srgbClr val="FFCCFF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Аппликация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latin typeface="Times New Roman"/>
                <a:ea typeface="Calibri"/>
              </a:rPr>
              <a:t>с помощью природного материала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latin typeface="Times New Roman"/>
                <a:ea typeface="Calibri"/>
              </a:rPr>
              <a:t>с помощью крупы </a:t>
            </a:r>
            <a:r>
              <a:rPr lang="ru-RU" sz="2000" dirty="0">
                <a:latin typeface="Times New Roman"/>
                <a:ea typeface="Calibri"/>
              </a:rPr>
              <a:t>и цветной </a:t>
            </a:r>
            <a:r>
              <a:rPr lang="ru-RU" sz="2000" dirty="0" smtClean="0">
                <a:latin typeface="Times New Roman"/>
                <a:ea typeface="Calibri"/>
              </a:rPr>
              <a:t>соли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latin typeface="Times New Roman"/>
                <a:cs typeface="Times New Roman" pitchFamily="18" charset="0"/>
              </a:rPr>
              <a:t>скатывание бумаги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latin typeface="Times New Roman"/>
                <a:cs typeface="Times New Roman" pitchFamily="18" charset="0"/>
              </a:rPr>
              <a:t>обрывание бумаги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402" name="Picture 10" descr="C:\Users\МДОУ№18\Desktop\Мастер - класс Белоусова Т\13634_html_m56a0b648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0429">
            <a:off x="899592" y="4719527"/>
            <a:ext cx="1772196" cy="183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-2381" y="-992"/>
          <a:ext cx="9146381" cy="6858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9" name="Презентация" r:id="rId4" imgW="3921413" imgH="2939866" progId="PowerPoint.Show.8">
                  <p:embed/>
                </p:oleObj>
              </mc:Choice>
              <mc:Fallback>
                <p:oleObj name="Презентация" r:id="rId4" imgW="3921413" imgH="2939866" progId="PowerPoint.Show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381" y="-992"/>
                        <a:ext cx="9146381" cy="68589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75" name="Picture 3" descr="F:\педработа\DSCN058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7" y="3857628"/>
            <a:ext cx="2286016" cy="2714644"/>
          </a:xfrm>
          <a:prstGeom prst="rect">
            <a:avLst/>
          </a:prstGeom>
          <a:noFill/>
        </p:spPr>
      </p:pic>
      <p:pic>
        <p:nvPicPr>
          <p:cNvPr id="28676" name="Picture 4" descr="F:\педработа\Титова Соня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3857628"/>
            <a:ext cx="2232014" cy="2714644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8992" y="857232"/>
            <a:ext cx="2214578" cy="268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 descr="G:\курица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5786" y="857232"/>
            <a:ext cx="2286016" cy="2714644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72198" y="857232"/>
            <a:ext cx="214314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72198" y="3857629"/>
            <a:ext cx="214314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529" y="-99392"/>
            <a:ext cx="555466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999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286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6411156"/>
              </p:ext>
            </p:extLst>
          </p:nvPr>
        </p:nvGraphicFramePr>
        <p:xfrm>
          <a:off x="-2381" y="-992"/>
          <a:ext cx="9146381" cy="6858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8" name="Презентация" r:id="rId4" imgW="3921413" imgH="2939866" progId="PowerPoint.Show.8">
                  <p:embed/>
                </p:oleObj>
              </mc:Choice>
              <mc:Fallback>
                <p:oleObj name="Презентация" r:id="rId4" imgW="3921413" imgH="2939866" progId="PowerPoint.Show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381" y="-992"/>
                        <a:ext cx="9146381" cy="68589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445051" y="317822"/>
            <a:ext cx="6109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</a:rPr>
              <a:t>Взаимодействие 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</a:rPr>
              <a:t>с 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</a:rPr>
              <a:t>семьями воспитанников</a:t>
            </a:r>
            <a:endParaRPr lang="ru-RU" sz="24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535" y="841042"/>
            <a:ext cx="8208913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4632" lvl="0" indent="-45720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Родительское собрание -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«Нетрадиционные виды изобразительной деятельности и их влияние на развитие моторики рук»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84632" lvl="0" indent="-45720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 - «Что рисует ваш ребёнок?»</a:t>
            </a:r>
          </a:p>
          <a:p>
            <a:pPr marL="484632" lvl="0" indent="-45720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онсультации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рекомендации, памятки</a:t>
            </a:r>
          </a:p>
          <a:p>
            <a:pPr marL="484632" lvl="0" indent="-45720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беседы</a:t>
            </a:r>
          </a:p>
          <a:p>
            <a:pPr marL="484632" lvl="0" indent="-45720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овместные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 – «Золотая осень», </a:t>
            </a:r>
            <a:r>
              <a:rPr lang="ru-RU" sz="2000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«Новогодняя </a:t>
            </a:r>
            <a:r>
              <a:rPr lang="ru-RU" sz="2000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открытка», «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Зимние забавы»</a:t>
            </a:r>
          </a:p>
          <a:p>
            <a:pPr marL="484632" lvl="0" indent="-45720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классы - «Рисуем штампами», «Опускаем руки в краску»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84632" lvl="0" indent="-45720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q"/>
            </a:pPr>
            <a:endParaRPr lang="ru-RU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3872733"/>
            <a:ext cx="2952329" cy="24990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4528" name="Picture 16" descr="C:\Users\МДОУ№18\Pictures\Мастер - класс Белоусова Т. К\DSCN063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5" t="9875" b="39167"/>
          <a:stretch/>
        </p:blipFill>
        <p:spPr bwMode="auto">
          <a:xfrm>
            <a:off x="4283968" y="3954229"/>
            <a:ext cx="4104457" cy="24175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99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286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9431648"/>
              </p:ext>
            </p:extLst>
          </p:nvPr>
        </p:nvGraphicFramePr>
        <p:xfrm>
          <a:off x="-2381" y="-992"/>
          <a:ext cx="9146381" cy="6858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6" name="Презентация" r:id="rId4" imgW="3921413" imgH="2939866" progId="PowerPoint.Show.8">
                  <p:embed/>
                </p:oleObj>
              </mc:Choice>
              <mc:Fallback>
                <p:oleObj name="Презентация" r:id="rId4" imgW="3921413" imgH="2939866" progId="PowerPoint.Show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381" y="-992"/>
                        <a:ext cx="9146381" cy="68589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228150" y="404664"/>
            <a:ext cx="8640958" cy="3635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1" u="sng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Результаты взаимодействия с родителями:</a:t>
            </a:r>
            <a:endParaRPr lang="ru-RU" sz="2400" b="1" u="sng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Заметна динамика развития мелкой моторики у </a:t>
            </a:r>
            <a:r>
              <a:rPr lang="ru-RU" sz="2000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детей.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Дети </a:t>
            </a:r>
            <a:r>
              <a:rPr lang="ru-RU" sz="2000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творчески применяют изученные нетрадиционные техники </a:t>
            </a:r>
            <a:r>
              <a:rPr lang="ru-RU" sz="2000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совместной </a:t>
            </a:r>
            <a:r>
              <a:rPr lang="ru-RU" sz="2000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художественной </a:t>
            </a:r>
            <a:r>
              <a:rPr lang="ru-RU" sz="2000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деятельности.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Дети </a:t>
            </a:r>
            <a:r>
              <a:rPr lang="ru-RU" sz="2000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адекватно оценивают результат своей </a:t>
            </a:r>
            <a:r>
              <a:rPr lang="ru-RU" sz="2000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деятельности.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Родители </a:t>
            </a:r>
            <a:r>
              <a:rPr lang="ru-RU" sz="2000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принимают активное участие в творческой деятельности детей в домашних </a:t>
            </a:r>
            <a:r>
              <a:rPr lang="ru-RU" sz="2000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условиях.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Наши </a:t>
            </a:r>
            <a:r>
              <a:rPr lang="ru-RU" sz="2000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воспитанники – постоянные участники творческих конкурсов.</a:t>
            </a: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915427"/>
            <a:ext cx="2253481" cy="2869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6" name="Picture 6" descr="C:\Users\МДОУ№18\Pictures\Мастер - класс Белоусова Т. К\DSCN064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99"/>
          <a:stretch/>
        </p:blipFill>
        <p:spPr bwMode="auto">
          <a:xfrm>
            <a:off x="4548630" y="4057687"/>
            <a:ext cx="2817038" cy="25845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11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0507465"/>
              </p:ext>
            </p:extLst>
          </p:nvPr>
        </p:nvGraphicFramePr>
        <p:xfrm>
          <a:off x="0" y="-992"/>
          <a:ext cx="9144000" cy="6857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03" name="Презентация" r:id="rId4" imgW="4570541" imgH="3427323" progId="PowerPoint.Show.8">
                  <p:embed/>
                </p:oleObj>
              </mc:Choice>
              <mc:Fallback>
                <p:oleObj name="Презентация" r:id="rId4" imgW="4570541" imgH="3427323" progId="PowerPoint.Show.8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992"/>
                        <a:ext cx="9144000" cy="68572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332657"/>
            <a:ext cx="8280920" cy="403244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Мелкая моторика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– это двигательная деятельность, которая обусловлена скоординированной работой мелких мышц руки и глаза. Развитие и совершенствование мелкой моторики кисти и пальцев рук является главным стимулом развития центральной нервной системы, всех психических процессов, речи. Анализ и синтез при обработке информации в центральной нервной системе обеспечивает сознательный отбор наиболее отточенных моторных функций. Ребенок осознает, что при улучшении моторных функций он чувствует себя более комфортно в любой ситуации, в любой среде.</a:t>
            </a:r>
          </a:p>
          <a:p>
            <a:pPr algn="just"/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r="15425"/>
          <a:stretch/>
        </p:blipFill>
        <p:spPr bwMode="auto">
          <a:xfrm>
            <a:off x="4067944" y="4005064"/>
            <a:ext cx="3888432" cy="26243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7230474"/>
              </p:ext>
            </p:extLst>
          </p:nvPr>
        </p:nvGraphicFramePr>
        <p:xfrm>
          <a:off x="0" y="-992"/>
          <a:ext cx="9146381" cy="6858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3" name="Презентация" r:id="rId4" imgW="4570541" imgH="3427323" progId="PowerPoint.Show.8">
                  <p:embed/>
                </p:oleObj>
              </mc:Choice>
              <mc:Fallback>
                <p:oleObj name="Презентация" r:id="rId4" imgW="4570541" imgH="3427323" progId="PowerPoint.Show.8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992"/>
                        <a:ext cx="9146381" cy="68589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Наш вернисаж</a:t>
            </a:r>
            <a:endParaRPr lang="ru-RU" sz="40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Picture 3" descr="F:\фото группы\WP_20141209_001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4120221"/>
            <a:ext cx="2143140" cy="21431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1643050"/>
            <a:ext cx="2143140" cy="21431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3568" y="1586761"/>
            <a:ext cx="2135160" cy="21431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65043" y="4221088"/>
            <a:ext cx="2143140" cy="21431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65044" y="1586761"/>
            <a:ext cx="2143140" cy="22262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4" descr="F:\фото группы\DSCN065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63888" y="4120221"/>
            <a:ext cx="2163863" cy="22440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-2381" y="-992"/>
          <a:ext cx="9146381" cy="6858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58" name="Презентация" r:id="rId4" imgW="4570541" imgH="3427323" progId="PowerPoint.Show.8">
                  <p:embed/>
                </p:oleObj>
              </mc:Choice>
              <mc:Fallback>
                <p:oleObj name="Презентация" r:id="rId4" imgW="4570541" imgH="3427323" progId="PowerPoint.Show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381" y="-992"/>
                        <a:ext cx="9146381" cy="68589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5546" name="Picture 10" descr="C:\Users\МДОУ№18\Desktop\Мастер - класс Белоусова Т\Новая папка\2048x1133_846240_[www.ArtFile.ru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568952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7" name="Picture 11" descr="C:\Users\МДОУ№18\Desktop\Мастер - класс Белоусова Т\Новая папка\apple-basket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568952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9" name="Picture 13" descr="C:\Users\МДОУ№18\Desktop\Мастер - класс Белоусова Т\Новая папка\103243496_2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0535"/>
            <a:ext cx="8568952" cy="616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50" name="Picture 14" descr="C:\Users\МДОУ№18\Desktop\Мастер - класс Белоусова Т\Новая папка\2400x1600_709620_[www.ArtFile.ru]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18" y="320535"/>
            <a:ext cx="8545562" cy="616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51" name="Picture 15" descr="C:\Users\МДОУ№18\Desktop\Мастер - класс Белоусова Т\iC3Z2BBA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09" y="320536"/>
            <a:ext cx="8568951" cy="617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56" name="Picture 20" descr="C:\Users\МДОУ№18\Desktop\Мастер - класс Белоусова Т\kartinki-peychatatym-ytsvetnyie-5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16712" y="-880369"/>
            <a:ext cx="6174864" cy="857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51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5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5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5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5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8" name="Object 2"/>
          <p:cNvGraphicFramePr>
            <a:graphicFrameLocks noChangeAspect="1"/>
          </p:cNvGraphicFramePr>
          <p:nvPr/>
        </p:nvGraphicFramePr>
        <p:xfrm>
          <a:off x="-2381" y="-992"/>
          <a:ext cx="9146381" cy="6858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23" name="Презентация" r:id="rId4" imgW="4570541" imgH="3427323" progId="PowerPoint.Show.8">
                  <p:embed/>
                </p:oleObj>
              </mc:Choice>
              <mc:Fallback>
                <p:oleObj name="Презентация" r:id="rId4" imgW="4570541" imgH="3427323" progId="PowerPoint.Show.8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381" y="-992"/>
                        <a:ext cx="9146381" cy="68589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rPr lang="ru-RU" sz="2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Изобразительная деятельность с применением нетрадиционных материалов и техник способствует развитию у ребёнка:</a:t>
            </a:r>
            <a:endParaRPr lang="ru-RU" sz="2600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мелкой моторики рук и тактильного восприятия</a:t>
            </a:r>
            <a:endParaRPr lang="ru-RU" sz="2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сенсорного восприятия</a:t>
            </a:r>
            <a:endParaRPr lang="ru-RU" sz="2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развитию творческих способностей и     эстетического вкуса</a:t>
            </a:r>
            <a:endParaRPr lang="ru-RU" sz="2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глазомера и зрительного восприятия</a:t>
            </a:r>
            <a:endParaRPr lang="ru-RU" sz="2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расширению кругозора</a:t>
            </a:r>
            <a:endParaRPr lang="ru-RU" sz="2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2" name="Object 2"/>
          <p:cNvGraphicFramePr>
            <a:graphicFrameLocks noChangeAspect="1"/>
          </p:cNvGraphicFramePr>
          <p:nvPr/>
        </p:nvGraphicFramePr>
        <p:xfrm>
          <a:off x="-2381" y="-992"/>
          <a:ext cx="9146381" cy="6858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6" name="Презентация" r:id="rId4" imgW="4570541" imgH="3427323" progId="PowerPoint.Show.8">
                  <p:embed/>
                </p:oleObj>
              </mc:Choice>
              <mc:Fallback>
                <p:oleObj name="Презентация" r:id="rId4" imgW="4570541" imgH="3427323" progId="PowerPoint.Show.8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381" y="-992"/>
                        <a:ext cx="9146381" cy="68589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Задачи:</a:t>
            </a:r>
            <a:endParaRPr lang="ru-RU" b="1" dirty="0" smtClean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Bef>
                <a:spcPts val="84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Развивать и укреплять мелкую моторику;</a:t>
            </a:r>
            <a:endParaRPr lang="ru-RU" dirty="0" smtClean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Bef>
                <a:spcPts val="84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Формировать самостоятельность в работе с нетрадиционными техниками изобразительной деятельности;</a:t>
            </a:r>
            <a:endParaRPr lang="ru-RU" dirty="0" smtClean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Bef>
                <a:spcPts val="84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Создавать предметно-развивающую среду, благотворно влияющую на развитие мелкой моторики у дошкольников; </a:t>
            </a:r>
            <a:endParaRPr lang="ru-RU" dirty="0" smtClean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Bef>
                <a:spcPts val="84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Познакомить родителей с нетрадиционными техниками изобразительной деятельности для детского творчества дома. </a:t>
            </a:r>
            <a:endParaRPr lang="ru-RU" dirty="0" smtClean="0">
              <a:ea typeface="Calibri"/>
              <a:cs typeface="Times New Roman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7797518"/>
              </p:ext>
            </p:extLst>
          </p:nvPr>
        </p:nvGraphicFramePr>
        <p:xfrm>
          <a:off x="0" y="0"/>
          <a:ext cx="914505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Презентация" r:id="rId4" imgW="2894256" imgH="2170158" progId="PowerPoint.Show.8">
                  <p:embed/>
                </p:oleObj>
              </mc:Choice>
              <mc:Fallback>
                <p:oleObj name="Презентация" r:id="rId4" imgW="2894256" imgH="2170158" progId="PowerPoint.Show.8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5058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1" name="Picture 3" descr="C:\Users\Admin\Desktop\Новая папка (3)\WP_20150924_0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2924944"/>
            <a:ext cx="1870479" cy="32861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C:\Users\Admin\Desktop\Новая папка (3)\WP_20160310_0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2924944"/>
            <a:ext cx="1857388" cy="32861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152" y="2852936"/>
            <a:ext cx="1857388" cy="3384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-992"/>
          <a:ext cx="9146380" cy="6858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Презентация" r:id="rId5" imgW="4218435" imgH="3163794" progId="PowerPoint.Show.8">
                  <p:embed/>
                </p:oleObj>
              </mc:Choice>
              <mc:Fallback>
                <p:oleObj name="Презентация" r:id="rId5" imgW="4218435" imgH="3163794" progId="PowerPoint.Show.8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992"/>
                        <a:ext cx="9146380" cy="68589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2"/>
            <a:ext cx="4329114" cy="5268931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None/>
            </a:pPr>
            <a:r>
              <a:rPr lang="ru-RU" sz="2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Рисование пальчиками.</a:t>
            </a:r>
          </a:p>
          <a:p>
            <a:pPr>
              <a:lnSpc>
                <a:spcPct val="150000"/>
              </a:lnSpc>
              <a:buNone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материалы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краска, бумага для рисования, влажные салфетки.</a:t>
            </a:r>
          </a:p>
          <a:p>
            <a:pPr>
              <a:lnSpc>
                <a:spcPct val="150000"/>
              </a:lnSpc>
              <a:buNone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Способ получения изображения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ребенок опускает в гуашь пальчик и наносит точки на бумагу. На каждый пальчик набирается краска разного цвета. После работы пальчики вытираются салфеткой, затем гуашь легко смывается.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434782" y="13156"/>
            <a:ext cx="27443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7752" y="1214422"/>
            <a:ext cx="3098624" cy="49292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0" y="0"/>
          <a:ext cx="9142678" cy="6856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5" name="Презентация" r:id="rId4" imgW="4570541" imgH="3427323" progId="PowerPoint.Show.8">
                  <p:embed/>
                </p:oleObj>
              </mc:Choice>
              <mc:Fallback>
                <p:oleObj name="Презентация" r:id="rId4" imgW="4570541" imgH="3427323" progId="PowerPoint.Show.8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2678" cy="68562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1480"/>
            <a:ext cx="4186238" cy="5554683"/>
          </a:xfrm>
        </p:spPr>
        <p:txBody>
          <a:bodyPr/>
          <a:lstStyle/>
          <a:p>
            <a:pPr lvl="0">
              <a:buNone/>
            </a:pPr>
            <a:r>
              <a:rPr lang="ru-RU" sz="2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Рисование ладошками.</a:t>
            </a:r>
          </a:p>
          <a:p>
            <a:pPr lvl="0">
              <a:lnSpc>
                <a:spcPct val="150000"/>
              </a:lnSpc>
              <a:buNone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материалы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гуашь, бумага, влажные салфетки.</a:t>
            </a:r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  <a:buNone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способ получения изображения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ребенок опускает в гуашь ладошку и делает отпечаток на бумаге. Рисуют правой и левой руками, окрашенными разными цветами.</a:t>
            </a:r>
          </a:p>
          <a:p>
            <a:pPr>
              <a:lnSpc>
                <a:spcPct val="15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764704"/>
            <a:ext cx="2954038" cy="51435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5" name="Object 3"/>
          <p:cNvGraphicFramePr>
            <a:graphicFrameLocks noChangeAspect="1"/>
          </p:cNvGraphicFramePr>
          <p:nvPr/>
        </p:nvGraphicFramePr>
        <p:xfrm>
          <a:off x="0" y="793"/>
          <a:ext cx="9144000" cy="6857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0" name="Презентация" r:id="rId4" imgW="4570541" imgH="3427323" progId="PowerPoint.Show.8">
                  <p:embed/>
                </p:oleObj>
              </mc:Choice>
              <mc:Fallback>
                <p:oleObj name="Презентация" r:id="rId4" imgW="4570541" imgH="3427323" progId="PowerPoint.Show.8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93"/>
                        <a:ext cx="9144000" cy="68572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500042"/>
            <a:ext cx="4143404" cy="5626121"/>
          </a:xfrm>
        </p:spPr>
        <p:txBody>
          <a:bodyPr>
            <a:normAutofit fontScale="92500"/>
          </a:bodyPr>
          <a:lstStyle/>
          <a:p>
            <a:pPr lvl="0">
              <a:lnSpc>
                <a:spcPct val="150000"/>
              </a:lnSpc>
              <a:buNone/>
            </a:pPr>
            <a:r>
              <a:rPr lang="ru-RU" sz="30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Аппликация с помощью природного материала.</a:t>
            </a:r>
          </a:p>
          <a:p>
            <a:pPr lvl="0">
              <a:lnSpc>
                <a:spcPct val="150000"/>
              </a:lnSpc>
              <a:buNone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материалы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природный материал, клей, двухсторонний скотч, картон.</a:t>
            </a:r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способ получения изображения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ребенок промазывает клеем (или с помощью воспитателя приклеивает двухсторонний скотч) трафарет и заполняет природным материалом.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  <p:pic>
        <p:nvPicPr>
          <p:cNvPr id="18434" name="Picture 2" descr="C:\Users\Admin\Desktop\Новая папка (3)\WP_20150924_0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908720"/>
            <a:ext cx="3024336" cy="52149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-1057" y="0"/>
          <a:ext cx="914505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1" name="Презентация" r:id="rId4" imgW="4570541" imgH="3427323" progId="PowerPoint.Show.8">
                  <p:embed/>
                </p:oleObj>
              </mc:Choice>
              <mc:Fallback>
                <p:oleObj name="Презентация" r:id="rId4" imgW="4570541" imgH="3427323" progId="PowerPoint.Show.8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57" y="0"/>
                        <a:ext cx="9145058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42918"/>
            <a:ext cx="3757610" cy="5483245"/>
          </a:xfrm>
        </p:spPr>
        <p:txBody>
          <a:bodyPr/>
          <a:lstStyle/>
          <a:p>
            <a:pPr lvl="0">
              <a:lnSpc>
                <a:spcPct val="150000"/>
              </a:lnSpc>
              <a:buNone/>
            </a:pPr>
            <a:r>
              <a:rPr lang="ru-RU" sz="2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Рисование штампами.</a:t>
            </a:r>
          </a:p>
          <a:p>
            <a:pPr lvl="0">
              <a:lnSpc>
                <a:spcPct val="150000"/>
              </a:lnSpc>
              <a:buNone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материалы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гуашь разного цвета, кисть, картон, блюдце, различные виды штампов.</a:t>
            </a:r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способ получения изображения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ребенок берет штамп, обмакивает его в блюдце с гуашью и наносит оттиск на бумагу.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980728"/>
            <a:ext cx="3096344" cy="49783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1193</TotalTime>
  <Words>744</Words>
  <Application>Microsoft Office PowerPoint</Application>
  <PresentationFormat>Экран (4:3)</PresentationFormat>
  <Paragraphs>82</Paragraphs>
  <Slides>21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Comic Sans MS</vt:lpstr>
      <vt:lpstr>Times New Roman</vt:lpstr>
      <vt:lpstr>Wingdings</vt:lpstr>
      <vt:lpstr>Тема Office</vt:lpstr>
      <vt:lpstr>Презентация</vt:lpstr>
      <vt:lpstr> Развитие мелкой моторики у детей младшего дошкольного возраста посредством использования нетрадиционной техники изобразительной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 вернисаж</vt:lpstr>
      <vt:lpstr>Презентация PowerPoint</vt:lpstr>
    </vt:vector>
  </TitlesOfParts>
  <Company>Krokoz™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Нетрадиционные техники изобразительной деятельности.</dc:title>
  <dc:creator>Admin</dc:creator>
  <cp:lastModifiedBy>Пользователь</cp:lastModifiedBy>
  <cp:revision>117</cp:revision>
  <dcterms:created xsi:type="dcterms:W3CDTF">2016-04-04T10:17:47Z</dcterms:created>
  <dcterms:modified xsi:type="dcterms:W3CDTF">2022-02-03T08:11:27Z</dcterms:modified>
</cp:coreProperties>
</file>