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6" r:id="rId6"/>
    <p:sldId id="275" r:id="rId7"/>
    <p:sldId id="276" r:id="rId8"/>
    <p:sldId id="269" r:id="rId9"/>
    <p:sldId id="270" r:id="rId10"/>
    <p:sldId id="271" r:id="rId11"/>
    <p:sldId id="272" r:id="rId12"/>
    <p:sldId id="273" r:id="rId13"/>
    <p:sldId id="274" r:id="rId14"/>
    <p:sldId id="264" r:id="rId1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357" autoAdjust="0"/>
  </p:normalViewPr>
  <p:slideViewPr>
    <p:cSldViewPr snapToGrid="0">
      <p:cViewPr>
        <p:scale>
          <a:sx n="70" d="100"/>
          <a:sy n="70" d="100"/>
        </p:scale>
        <p:origin x="74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0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60CCD18-55E0-41B3-9DC7-739DEE0AD340}" type="datetime1">
              <a:rPr lang="ru-RU" smtClean="0"/>
              <a:t>28.09.2020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2E95664-4811-4F2E-9C58-5236E9ABD6FD}" type="datetime1">
              <a:rPr lang="ru-RU" noProof="0" smtClean="0"/>
              <a:t>28.09.2020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56126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89575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ОБРАЗЕЦ</a:t>
            </a:r>
          </a:p>
        </p:txBody>
      </p:sp>
      <p:sp>
        <p:nvSpPr>
          <p:cNvPr id="42" name="Рисунок 26">
            <a:extLst>
              <a:ext uri="{FF2B5EF4-FFF2-40B4-BE49-F238E27FC236}">
                <a16:creationId xmlns:a16="http://schemas.microsoft.com/office/drawing/2014/main" xmlns="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45" name="Текст 44">
            <a:extLst>
              <a:ext uri="{FF2B5EF4-FFF2-40B4-BE49-F238E27FC236}">
                <a16:creationId xmlns:a16="http://schemas.microsoft.com/office/drawing/2014/main" xmlns="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МЕСЯЦ</a:t>
            </a:r>
            <a:br>
              <a:rPr lang="ru-RU" noProof="0"/>
            </a:br>
            <a:r>
              <a:rPr lang="ru-RU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афический объект 35">
            <a:extLst>
              <a:ext uri="{FF2B5EF4-FFF2-40B4-BE49-F238E27FC236}">
                <a16:creationId xmlns:a16="http://schemas.microsoft.com/office/drawing/2014/main" xmlns="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xmlns="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xmlns="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xmlns="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xmlns="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:a16="http://schemas.microsoft.com/office/drawing/2014/main" xmlns="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xmlns="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xmlns="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xmlns="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 за внимание!</a:t>
            </a:r>
          </a:p>
        </p:txBody>
      </p:sp>
      <p:grpSp>
        <p:nvGrpSpPr>
          <p:cNvPr id="23" name="Графический объект 21">
            <a:extLst>
              <a:ext uri="{FF2B5EF4-FFF2-40B4-BE49-F238E27FC236}">
                <a16:creationId xmlns:a16="http://schemas.microsoft.com/office/drawing/2014/main" xmlns="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xmlns="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xmlns="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0" name="Рисунок 28">
            <a:extLst>
              <a:ext uri="{FF2B5EF4-FFF2-40B4-BE49-F238E27FC236}">
                <a16:creationId xmlns:a16="http://schemas.microsoft.com/office/drawing/2014/main" xmlns="" id="{F9A3D860-4FE0-494E-B1EC-0DC1F2574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xmlns="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xmlns="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xmlns="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xmlns="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xmlns="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xmlns="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 5">
            <a:extLst>
              <a:ext uri="{FF2B5EF4-FFF2-40B4-BE49-F238E27FC236}">
                <a16:creationId xmlns:a16="http://schemas.microsoft.com/office/drawing/2014/main" xmlns="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xmlns="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9" name="Текст 3">
            <a:extLst>
              <a:ext uri="{FF2B5EF4-FFF2-40B4-BE49-F238E27FC236}">
                <a16:creationId xmlns:a16="http://schemas.microsoft.com/office/drawing/2014/main" xmlns="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1C9B27A5-4499-4F2B-843D-B4AC979D300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Текст 3">
            <a:extLst>
              <a:ext uri="{FF2B5EF4-FFF2-40B4-BE49-F238E27FC236}">
                <a16:creationId xmlns:a16="http://schemas.microsoft.com/office/drawing/2014/main" xmlns="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xmlns="" id="{18500C30-FF27-4A5C-AA4F-B1D5C57A0F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ручну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рафический объект 2">
            <a:extLst>
              <a:ext uri="{FF2B5EF4-FFF2-40B4-BE49-F238E27FC236}">
                <a16:creationId xmlns:a16="http://schemas.microsoft.com/office/drawing/2014/main" xmlns="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3" name="Текст 21">
            <a:extLst>
              <a:ext uri="{FF2B5EF4-FFF2-40B4-BE49-F238E27FC236}">
                <a16:creationId xmlns:a16="http://schemas.microsoft.com/office/drawing/2014/main" xmlns="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26" name="Текст 24">
            <a:extLst>
              <a:ext uri="{FF2B5EF4-FFF2-40B4-BE49-F238E27FC236}">
                <a16:creationId xmlns:a16="http://schemas.microsoft.com/office/drawing/2014/main" xmlns="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3" name="Текст 21">
            <a:extLst>
              <a:ext uri="{FF2B5EF4-FFF2-40B4-BE49-F238E27FC236}">
                <a16:creationId xmlns:a16="http://schemas.microsoft.com/office/drawing/2014/main" xmlns="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34" name="Текст 24">
            <a:extLst>
              <a:ext uri="{FF2B5EF4-FFF2-40B4-BE49-F238E27FC236}">
                <a16:creationId xmlns:a16="http://schemas.microsoft.com/office/drawing/2014/main" xmlns="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7" name="Текст 21">
            <a:extLst>
              <a:ext uri="{FF2B5EF4-FFF2-40B4-BE49-F238E27FC236}">
                <a16:creationId xmlns:a16="http://schemas.microsoft.com/office/drawing/2014/main" xmlns="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38" name="Текст 24">
            <a:extLst>
              <a:ext uri="{FF2B5EF4-FFF2-40B4-BE49-F238E27FC236}">
                <a16:creationId xmlns:a16="http://schemas.microsoft.com/office/drawing/2014/main" xmlns="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0" name="Текст 24">
            <a:extLst>
              <a:ext uri="{FF2B5EF4-FFF2-40B4-BE49-F238E27FC236}">
                <a16:creationId xmlns:a16="http://schemas.microsoft.com/office/drawing/2014/main" xmlns="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3" name="Текст 24">
            <a:extLst>
              <a:ext uri="{FF2B5EF4-FFF2-40B4-BE49-F238E27FC236}">
                <a16:creationId xmlns:a16="http://schemas.microsoft.com/office/drawing/2014/main" xmlns="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5" name="Текст 24">
            <a:extLst>
              <a:ext uri="{FF2B5EF4-FFF2-40B4-BE49-F238E27FC236}">
                <a16:creationId xmlns:a16="http://schemas.microsoft.com/office/drawing/2014/main" xmlns="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6" name="Текст 24">
            <a:extLst>
              <a:ext uri="{FF2B5EF4-FFF2-40B4-BE49-F238E27FC236}">
                <a16:creationId xmlns:a16="http://schemas.microsoft.com/office/drawing/2014/main" xmlns="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8" name="Текст 24">
            <a:extLst>
              <a:ext uri="{FF2B5EF4-FFF2-40B4-BE49-F238E27FC236}">
                <a16:creationId xmlns:a16="http://schemas.microsoft.com/office/drawing/2014/main" xmlns="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9" name="Текст 24">
            <a:extLst>
              <a:ext uri="{FF2B5EF4-FFF2-40B4-BE49-F238E27FC236}">
                <a16:creationId xmlns:a16="http://schemas.microsoft.com/office/drawing/2014/main" xmlns="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0" name="Текст 24">
            <a:extLst>
              <a:ext uri="{FF2B5EF4-FFF2-40B4-BE49-F238E27FC236}">
                <a16:creationId xmlns:a16="http://schemas.microsoft.com/office/drawing/2014/main" xmlns="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5" name="Рисунок 12">
            <a:extLst>
              <a:ext uri="{FF2B5EF4-FFF2-40B4-BE49-F238E27FC236}">
                <a16:creationId xmlns:a16="http://schemas.microsoft.com/office/drawing/2014/main" xmlns="" id="{2535BC4C-3D36-473A-B9EF-EC6F3BA6711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6" name="Рисунок 12">
            <a:extLst>
              <a:ext uri="{FF2B5EF4-FFF2-40B4-BE49-F238E27FC236}">
                <a16:creationId xmlns:a16="http://schemas.microsoft.com/office/drawing/2014/main" xmlns="" id="{A1E61843-0C1E-4581-98C1-C9247F7043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7" name="Рисунок 12">
            <a:extLst>
              <a:ext uri="{FF2B5EF4-FFF2-40B4-BE49-F238E27FC236}">
                <a16:creationId xmlns:a16="http://schemas.microsoft.com/office/drawing/2014/main" xmlns="" id="{F3B39F0E-B245-4510-8C07-0EC29B83F1B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8" name="Рисунок 9">
            <a:extLst>
              <a:ext uri="{FF2B5EF4-FFF2-40B4-BE49-F238E27FC236}">
                <a16:creationId xmlns:a16="http://schemas.microsoft.com/office/drawing/2014/main" xmlns="" id="{A9E755CD-1A38-4F75-A18E-2D31E4934C8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Как использовать этот шаблон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афический объект 16">
            <a:extLst>
              <a:ext uri="{FF2B5EF4-FFF2-40B4-BE49-F238E27FC236}">
                <a16:creationId xmlns:a16="http://schemas.microsoft.com/office/drawing/2014/main" xmlns="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xmlns="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xmlns="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xmlns="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xmlns="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1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grpSp>
        <p:nvGrpSpPr>
          <p:cNvPr id="19" name="Графический объект 17">
            <a:extLst>
              <a:ext uri="{FF2B5EF4-FFF2-40B4-BE49-F238E27FC236}">
                <a16:creationId xmlns:a16="http://schemas.microsoft.com/office/drawing/2014/main" xmlns="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xmlns="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1" name="Полилиния: Фигура 20">
              <a:extLst>
                <a:ext uri="{FF2B5EF4-FFF2-40B4-BE49-F238E27FC236}">
                  <a16:creationId xmlns:a16="http://schemas.microsoft.com/office/drawing/2014/main" xmlns="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2" name="Полилиния: фигура 21">
              <a:extLst>
                <a:ext uri="{FF2B5EF4-FFF2-40B4-BE49-F238E27FC236}">
                  <a16:creationId xmlns:a16="http://schemas.microsoft.com/office/drawing/2014/main" xmlns="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4" name="Рисунок 23">
            <a:extLst>
              <a:ext uri="{FF2B5EF4-FFF2-40B4-BE49-F238E27FC236}">
                <a16:creationId xmlns:a16="http://schemas.microsoft.com/office/drawing/2014/main" xmlns="" id="{76641E2E-882B-485E-AD7C-2BC054BEA5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афический объект 16">
            <a:extLst>
              <a:ext uri="{FF2B5EF4-FFF2-40B4-BE49-F238E27FC236}">
                <a16:creationId xmlns:a16="http://schemas.microsoft.com/office/drawing/2014/main" xmlns="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xmlns="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xmlns="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Графический объект 23">
              <a:extLst>
                <a:ext uri="{FF2B5EF4-FFF2-40B4-BE49-F238E27FC236}">
                  <a16:creationId xmlns:a16="http://schemas.microsoft.com/office/drawing/2014/main" xmlns="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2" name="Графический объект 6">
              <a:extLst>
                <a:ext uri="{FF2B5EF4-FFF2-40B4-BE49-F238E27FC236}">
                  <a16:creationId xmlns:a16="http://schemas.microsoft.com/office/drawing/2014/main" xmlns="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2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xmlns="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:a16="http://schemas.microsoft.com/office/drawing/2014/main" xmlns="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grpSp>
        <p:nvGrpSpPr>
          <p:cNvPr id="22" name="Графический объект 20">
            <a:extLst>
              <a:ext uri="{FF2B5EF4-FFF2-40B4-BE49-F238E27FC236}">
                <a16:creationId xmlns:a16="http://schemas.microsoft.com/office/drawing/2014/main" xmlns="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Полилиния: Фигура 22">
              <a:extLst>
                <a:ext uri="{FF2B5EF4-FFF2-40B4-BE49-F238E27FC236}">
                  <a16:creationId xmlns:a16="http://schemas.microsoft.com/office/drawing/2014/main" xmlns="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xmlns="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xmlns="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7" name="Рисунок 26">
            <a:extLst>
              <a:ext uri="{FF2B5EF4-FFF2-40B4-BE49-F238E27FC236}">
                <a16:creationId xmlns:a16="http://schemas.microsoft.com/office/drawing/2014/main" xmlns="" id="{BBA8375B-3CE5-468D-91DF-8151963A95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афический объект 16">
            <a:extLst>
              <a:ext uri="{FF2B5EF4-FFF2-40B4-BE49-F238E27FC236}">
                <a16:creationId xmlns:a16="http://schemas.microsoft.com/office/drawing/2014/main" xmlns="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Полилиния: Фигура 18">
              <a:extLst>
                <a:ext uri="{FF2B5EF4-FFF2-40B4-BE49-F238E27FC236}">
                  <a16:creationId xmlns:a16="http://schemas.microsoft.com/office/drawing/2014/main" xmlns="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xmlns="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xmlns="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xmlns="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Сравнение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xmlns="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xmlns="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:a16="http://schemas.microsoft.com/office/drawing/2014/main" xmlns="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3" name="Полилиния: Фигура 22">
            <a:extLst>
              <a:ext uri="{FF2B5EF4-FFF2-40B4-BE49-F238E27FC236}">
                <a16:creationId xmlns:a16="http://schemas.microsoft.com/office/drawing/2014/main" xmlns="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диаграммы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Диаграмма 21">
            <a:extLst>
              <a:ext uri="{FF2B5EF4-FFF2-40B4-BE49-F238E27FC236}">
                <a16:creationId xmlns:a16="http://schemas.microsoft.com/office/drawing/2014/main" xmlns="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таблицы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Таблица 14">
            <a:extLst>
              <a:ext uri="{FF2B5EF4-FFF2-40B4-BE49-F238E27FC236}">
                <a16:creationId xmlns:a16="http://schemas.microsoft.com/office/drawing/2014/main" xmlns="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xmlns="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xmlns="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афический объект 16">
            <a:extLst>
              <a:ext uri="{FF2B5EF4-FFF2-40B4-BE49-F238E27FC236}">
                <a16:creationId xmlns:a16="http://schemas.microsoft.com/office/drawing/2014/main" xmlns="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Полилиния: Фигура 6">
              <a:extLst>
                <a:ext uri="{FF2B5EF4-FFF2-40B4-BE49-F238E27FC236}">
                  <a16:creationId xmlns:a16="http://schemas.microsoft.com/office/drawing/2014/main" xmlns="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xmlns="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9" name="Графический объект 4">
            <a:extLst>
              <a:ext uri="{FF2B5EF4-FFF2-40B4-BE49-F238E27FC236}">
                <a16:creationId xmlns:a16="http://schemas.microsoft.com/office/drawing/2014/main" xmlns="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xmlns="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xmlns="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xmlns="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6" name="Текст 3">
            <a:extLst>
              <a:ext uri="{FF2B5EF4-FFF2-40B4-BE49-F238E27FC236}">
                <a16:creationId xmlns:a16="http://schemas.microsoft.com/office/drawing/2014/main" xmlns="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xmlns="" id="{C9B40841-64AD-4F36-A387-12162484729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Заголовок 22">
            <a:extLst>
              <a:ext uri="{FF2B5EF4-FFF2-40B4-BE49-F238E27FC236}">
                <a16:creationId xmlns:a16="http://schemas.microsoft.com/office/drawing/2014/main" xmlns="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Большое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део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афический объект 16">
            <a:extLst>
              <a:ext uri="{FF2B5EF4-FFF2-40B4-BE49-F238E27FC236}">
                <a16:creationId xmlns:a16="http://schemas.microsoft.com/office/drawing/2014/main" xmlns="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Замещающее медиа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медиа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xmlns="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noProof="0"/>
              <a:t> </a:t>
            </a: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xmlns="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Дети за партой, смотрящие в записную книжку">
            <a:extLst>
              <a:ext uri="{FF2B5EF4-FFF2-40B4-BE49-F238E27FC236}">
                <a16:creationId xmlns:a16="http://schemas.microsoft.com/office/drawing/2014/main" xmlns="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720000">
            <a:off x="9438571" y="685663"/>
            <a:ext cx="1629119" cy="858837"/>
          </a:xfrm>
        </p:spPr>
        <p:txBody>
          <a:bodyPr rtlCol="0"/>
          <a:lstStyle/>
          <a:p>
            <a:pPr rtl="0"/>
            <a:r>
              <a:rPr lang="ru-RU" dirty="0" smtClean="0"/>
              <a:t>сентябрь2020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6892973" y="2638660"/>
            <a:ext cx="5154580" cy="1827069"/>
          </a:xfrm>
        </p:spPr>
        <p:txBody>
          <a:bodyPr rtlCol="0">
            <a:normAutofit fontScale="90000"/>
          </a:bodyPr>
          <a:lstStyle/>
          <a:p>
            <a:r>
              <a:rPr lang="ru-RU" sz="4900" dirty="0">
                <a:solidFill>
                  <a:srgbClr val="FFFF00"/>
                </a:solidFill>
                <a:cs typeface="Andalus" panose="02020603050405020304" pitchFamily="18" charset="-78"/>
              </a:rPr>
              <a:t>Артикуляционная гимнастика в картинках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6800" y="5776132"/>
            <a:ext cx="4680577" cy="1081868"/>
          </a:xfrm>
        </p:spPr>
        <p:txBody>
          <a:bodyPr rtlCol="0">
            <a:normAutofit fontScale="77500" lnSpcReduction="20000"/>
          </a:bodyPr>
          <a:lstStyle/>
          <a:p>
            <a:pPr rtl="0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Учитель-логопед </a:t>
            </a:r>
          </a:p>
          <a:p>
            <a:pPr rtl="0"/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Дранникова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Анна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Александрована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Г.Кировск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Мурманская область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10</a:t>
            </a:fld>
            <a:endParaRPr lang="ru-RU" noProof="0"/>
          </a:p>
        </p:txBody>
      </p:sp>
      <p:pic>
        <p:nvPicPr>
          <p:cNvPr id="11266" name="Picture 2" descr="Упражнения Лошадка и Парох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4251" cy="688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614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/>
              <a:t>Спасибо за внимание!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287763" y="4150763"/>
            <a:ext cx="4191263" cy="1021449"/>
          </a:xfrm>
        </p:spPr>
        <p:txBody>
          <a:bodyPr rtlCol="0"/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Учитель-логопед </a:t>
            </a:r>
          </a:p>
          <a:p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Дранникова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Анна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Александрована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ru-RU" sz="2400" dirty="0" err="1" smtClean="0">
                <a:solidFill>
                  <a:srgbClr val="7030A0"/>
                </a:solidFill>
              </a:rPr>
              <a:t>Г.Кировск</a:t>
            </a:r>
            <a:r>
              <a:rPr lang="ru-RU" sz="2400" dirty="0" smtClean="0">
                <a:solidFill>
                  <a:srgbClr val="7030A0"/>
                </a:solidFill>
              </a:rPr>
              <a:t> 2020г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Мальчик, несущий красный рюкзак">
            <a:extLst>
              <a:ext uri="{FF2B5EF4-FFF2-40B4-BE49-F238E27FC236}">
                <a16:creationId xmlns:a16="http://schemas.microsoft.com/office/drawing/2014/main" xmlns="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2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ello_html_m5cb8977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74"/>
            <a:ext cx="10959152" cy="685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155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3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60511"/>
            <a:ext cx="12192000" cy="6370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Помните о следующих правилах: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1.В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раз выполнять упражнения перед зеркалом: это необходимо для зрительного контроля положения губ, движений язычка. Поскольку ребёнок ещё не осознаёт, как именно он должен лежать, в каком состоянии должны быть щёки и губ, ему важно видеть такое положение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2.Цикл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занятий начинают с простых упражнений и постепенно переходят к более сложным. Есть приблизительные сроки, сколько приблизительно занимает времени одно новое упражнение, но ориентировать нужно на индивидуальный темп ребёнка: кто-то понимает, как делать быстрее, а кому-то необходимо больше времени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3.Занятие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строится по такой схеме: ребёнок должен повторить старое упражнение самостоятельно, потом можно дальше работать по плану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4.Упражнения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повторять циклами дважды в день, посвящая им по 5-10 минут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5.Каждому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возрасту соответствуют свои требования: для детей 3-4 лет приоритет на освоение основных мышц языка, губ, 5-летние дети должны выполнять упражнения плавно и чётко, а 6-7 летние ребята — держать стабильный темп, легко заниматься статическими упражнениями.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681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638270" y="5951507"/>
            <a:ext cx="2639323" cy="365125"/>
          </a:xfrm>
        </p:spPr>
        <p:txBody>
          <a:bodyPr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4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71711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ru-RU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Советы родителям</a:t>
            </a:r>
          </a:p>
          <a:p>
            <a:pPr fontAlgn="base"/>
            <a:r>
              <a:rPr lang="ru-RU" dirty="0"/>
              <a:t/>
            </a:r>
            <a:br>
              <a:rPr lang="ru-RU" dirty="0"/>
            </a:br>
            <a:r>
              <a:rPr lang="ru-RU" sz="2000" dirty="0" smtClean="0">
                <a:solidFill>
                  <a:srgbClr val="7030A0"/>
                </a:solidFill>
              </a:rPr>
              <a:t>1.</a:t>
            </a:r>
            <a:r>
              <a:rPr lang="ru-RU" sz="2800" dirty="0" smtClean="0">
                <a:solidFill>
                  <a:srgbClr val="7030A0"/>
                </a:solidFill>
              </a:rPr>
              <a:t>Чем </a:t>
            </a:r>
            <a:r>
              <a:rPr lang="ru-RU" sz="2800" dirty="0">
                <a:solidFill>
                  <a:srgbClr val="7030A0"/>
                </a:solidFill>
              </a:rPr>
              <a:t>чаще выполняются упражнения, тем быстрее происходит коррекция работы частей артикуляционного аппарата</a:t>
            </a:r>
            <a:r>
              <a:rPr lang="ru-RU" sz="2800" dirty="0" smtClean="0">
                <a:solidFill>
                  <a:srgbClr val="7030A0"/>
                </a:solidFill>
              </a:rPr>
              <a:t>.</a:t>
            </a:r>
          </a:p>
          <a:p>
            <a:pPr fontAlgn="base"/>
            <a:endParaRPr lang="ru-RU" sz="2800" dirty="0">
              <a:solidFill>
                <a:srgbClr val="7030A0"/>
              </a:solidFill>
            </a:endParaRPr>
          </a:p>
          <a:p>
            <a:pPr fontAlgn="base"/>
            <a:r>
              <a:rPr lang="ru-RU" sz="2800" dirty="0" smtClean="0">
                <a:solidFill>
                  <a:srgbClr val="7030A0"/>
                </a:solidFill>
              </a:rPr>
              <a:t>2.Если </a:t>
            </a:r>
            <a:r>
              <a:rPr lang="ru-RU" sz="2800" dirty="0">
                <a:solidFill>
                  <a:srgbClr val="7030A0"/>
                </a:solidFill>
              </a:rPr>
              <a:t>занятия у логопеда дополнять упражнениями дома, то получение результата ускоряется</a:t>
            </a:r>
            <a:r>
              <a:rPr lang="ru-RU" sz="2800" dirty="0" smtClean="0">
                <a:solidFill>
                  <a:srgbClr val="7030A0"/>
                </a:solidFill>
              </a:rPr>
              <a:t>.</a:t>
            </a:r>
          </a:p>
          <a:p>
            <a:pPr fontAlgn="base"/>
            <a:endParaRPr lang="ru-RU" sz="2800" dirty="0">
              <a:solidFill>
                <a:srgbClr val="7030A0"/>
              </a:solidFill>
            </a:endParaRPr>
          </a:p>
          <a:p>
            <a:pPr fontAlgn="base"/>
            <a:r>
              <a:rPr lang="ru-RU" sz="2800" dirty="0" smtClean="0">
                <a:solidFill>
                  <a:srgbClr val="7030A0"/>
                </a:solidFill>
              </a:rPr>
              <a:t>3.Когда </a:t>
            </a:r>
            <a:r>
              <a:rPr lang="ru-RU" sz="2800" dirty="0">
                <a:solidFill>
                  <a:srgbClr val="7030A0"/>
                </a:solidFill>
              </a:rPr>
              <a:t>в самом начале коррекционной работы малыш противится гимнастике, начинайте делать упражнения в его присутствии перед зеркалом. Это выглядит достаточно весело — настолько, что ребёнок сам захочет присоединиться к вам</a:t>
            </a:r>
            <a:r>
              <a:rPr lang="ru-RU" sz="2800" dirty="0" smtClean="0">
                <a:solidFill>
                  <a:srgbClr val="7030A0"/>
                </a:solidFill>
              </a:rPr>
              <a:t>.</a:t>
            </a:r>
          </a:p>
          <a:p>
            <a:pPr fontAlgn="base"/>
            <a:endParaRPr lang="ru-RU" sz="2800" dirty="0">
              <a:solidFill>
                <a:srgbClr val="7030A0"/>
              </a:solidFill>
            </a:endParaRPr>
          </a:p>
          <a:p>
            <a:pPr fontAlgn="base"/>
            <a:r>
              <a:rPr lang="ru-RU" sz="2800" dirty="0" smtClean="0">
                <a:solidFill>
                  <a:srgbClr val="7030A0"/>
                </a:solidFill>
              </a:rPr>
              <a:t>4.Помните</a:t>
            </a:r>
            <a:r>
              <a:rPr lang="ru-RU" sz="2800" dirty="0">
                <a:solidFill>
                  <a:srgbClr val="7030A0"/>
                </a:solidFill>
              </a:rPr>
              <a:t>, что малыши чутки к похвале. Пускай после занятий ребёнок показывает то, что у него начало получаться, другим членам семьи, а те должны активно демонстрировать свой восторг и радость его успехам.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5482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5</a:t>
            </a:fld>
            <a:endParaRPr lang="ru-RU" noProof="0"/>
          </a:p>
        </p:txBody>
      </p:sp>
      <p:pic>
        <p:nvPicPr>
          <p:cNvPr id="6146" name="Picture 2" descr="Упражнения Окошко и Чистим зуб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56644" cy="657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57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6</a:t>
            </a:fld>
            <a:endParaRPr lang="ru-RU" noProof="0"/>
          </a:p>
        </p:txBody>
      </p:sp>
      <p:pic>
        <p:nvPicPr>
          <p:cNvPr id="7170" name="Picture 2" descr="Упражнения Месим тесто и Чаше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60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890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7</a:t>
            </a:fld>
            <a:endParaRPr lang="ru-RU" noProof="0"/>
          </a:p>
        </p:txBody>
      </p:sp>
      <p:pic>
        <p:nvPicPr>
          <p:cNvPr id="8194" name="Picture 2" descr="Упражнения Дудочка и Заборч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661" y="0"/>
            <a:ext cx="1106401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456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8</a:t>
            </a:fld>
            <a:endParaRPr lang="ru-RU" noProof="0"/>
          </a:p>
        </p:txBody>
      </p:sp>
      <p:pic>
        <p:nvPicPr>
          <p:cNvPr id="9218" name="Picture 2" descr="Упражнения Маляр и Грибоч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63116" cy="689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008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9</a:t>
            </a:fld>
            <a:endParaRPr lang="ru-RU" noProof="0"/>
          </a:p>
        </p:txBody>
      </p:sp>
      <p:pic>
        <p:nvPicPr>
          <p:cNvPr id="10242" name="Picture 2" descr="Упражнение Киска и Поймай мышк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08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1930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90_TF66931380" id="{DC75C98B-783C-4255-87B5-0120853E11B3}" vid="{F1DCB6F4-F218-4B29-83D3-19569F20917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F2E390-9EA7-455D-AC1E-A444746248A2}">
  <ds:schemaRefs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16c05727-aa75-4e4a-9b5f-8a80a1165891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начальной школы</Template>
  <TotalTime>0</TotalTime>
  <Words>68</Words>
  <Application>Microsoft Office PowerPoint</Application>
  <PresentationFormat>Широкоэкранный</PresentationFormat>
  <Paragraphs>43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Andalus</vt:lpstr>
      <vt:lpstr>Arial</vt:lpstr>
      <vt:lpstr>Arial Black</vt:lpstr>
      <vt:lpstr>Calibri</vt:lpstr>
      <vt:lpstr>Comic Sans MS</vt:lpstr>
      <vt:lpstr>Franklin Gothic Book</vt:lpstr>
      <vt:lpstr>Тема Office</vt:lpstr>
      <vt:lpstr>Артикуляционная гимнастика в картинках.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2020-09-27T21:41:46Z</dcterms:created>
  <dcterms:modified xsi:type="dcterms:W3CDTF">2020-09-27T22:27:03Z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